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0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3" Type="http://schemas.openxmlformats.org/officeDocument/2006/relationships/slide" Target="slides/slide2.xml" /><Relationship Id="rId21" Type="http://schemas.openxmlformats.org/officeDocument/2006/relationships/theme" Target="theme/theme1.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viewProps" Target="viewProp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slide" Target="slides/slide14.xml" /><Relationship Id="rId10" Type="http://schemas.openxmlformats.org/officeDocument/2006/relationships/slide" Target="slides/slide9.xml" /><Relationship Id="rId19" Type="http://schemas.openxmlformats.org/officeDocument/2006/relationships/presProps" Target="presProps.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fr-FR"/>
              <a:t>Modifiez le style du titre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5923F103-BC34-4FE4-A40E-EDDEECFDA5D0}" type="datetimeFigureOut">
              <a:rPr lang="en-US" smtClean="0"/>
              <a:pPr/>
              <a:t>3/15/2020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33261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fr-FR"/>
              <a:t>Modifiez le style du titre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FF16868-8199-4C2C-A5B1-63AEE139F88E}" type="datetimeFigureOut">
              <a:rPr lang="en-US" smtClean="0"/>
              <a:t>3/15/2020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692917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D9FF7F-6988-44CC-821B-644E70CD2F73}" type="datetimeFigureOut">
              <a:rPr lang="en-US" smtClean="0"/>
              <a:t>3/15/2020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142638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fr-FR"/>
              <a:t>Modifiez le style du titre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Modifiez les styles du texte du masque</a:t>
            </a:r>
          </a:p>
        </p:txBody>
      </p:sp>
      <p:sp>
        <p:nvSpPr>
          <p:cNvPr id="5" name="Date Placeholder 4"/>
          <p:cNvSpPr>
            <a:spLocks noGrp="1"/>
          </p:cNvSpPr>
          <p:nvPr>
            <p:ph type="dt" sz="half" idx="10"/>
          </p:nvPr>
        </p:nvSpPr>
        <p:spPr/>
        <p:txBody>
          <a:bodyPr/>
          <a:lstStyle/>
          <a:p>
            <a:fld id="{5C12C299-16B2-4475-990D-751901EACC14}" type="datetimeFigureOut">
              <a:rPr lang="en-US" smtClean="0"/>
              <a:t>3/15/2020</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262054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Modifiez les styles du texte du masque</a:t>
            </a:r>
          </a:p>
        </p:txBody>
      </p:sp>
      <p:sp>
        <p:nvSpPr>
          <p:cNvPr id="5" name="Date Placeholder 4"/>
          <p:cNvSpPr>
            <a:spLocks noGrp="1"/>
          </p:cNvSpPr>
          <p:nvPr>
            <p:ph type="dt" sz="half" idx="10"/>
          </p:nvPr>
        </p:nvSpPr>
        <p:spPr/>
        <p:txBody>
          <a:bodyPr/>
          <a:lstStyle/>
          <a:p>
            <a:fld id="{2BE451C3-0FF4-47C4-B829-773ADF60F88C}" type="datetimeFigureOut">
              <a:rPr lang="en-US" smtClean="0"/>
              <a:t>3/15/2020</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17467782"/>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Modifiez les styles du texte du masque</a:t>
            </a:r>
          </a:p>
        </p:txBody>
      </p:sp>
      <p:sp>
        <p:nvSpPr>
          <p:cNvPr id="5" name="Date Placeholder 4"/>
          <p:cNvSpPr>
            <a:spLocks noGrp="1"/>
          </p:cNvSpPr>
          <p:nvPr>
            <p:ph type="dt" sz="half" idx="10"/>
          </p:nvPr>
        </p:nvSpPr>
        <p:spPr/>
        <p:txBody>
          <a:bodyPr/>
          <a:lstStyle/>
          <a:p>
            <a:fld id="{2BE451C3-0FF4-47C4-B829-773ADF60F88C}" type="datetimeFigureOut">
              <a:rPr lang="en-US" smtClean="0"/>
              <a:t>3/15/2020</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74127184"/>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3/15/2020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158386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t>3/15/2020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452708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fr-FR"/>
              <a:t>Modifiez le style du titre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smtClean="0"/>
              <a:t>3/15/2020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50479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F34E6425-0181-43F2-84FC-787E803FD2F8}" type="datetimeFigureOut">
              <a:rPr lang="en-US" smtClean="0"/>
              <a:t>3/15/2020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083636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t>3/15/2020</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36661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smtClean="0"/>
              <a:t>3/15/2020</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05712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smtClean="0"/>
              <a:t>3/15/2020</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01276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smtClean="0"/>
              <a:t>3/15/2020</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588870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fr-FR"/>
              <a:t>Modifiez le style du titre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Date Placeholder 4"/>
          <p:cNvSpPr>
            <a:spLocks noGrp="1"/>
          </p:cNvSpPr>
          <p:nvPr>
            <p:ph type="dt" sz="half" idx="10"/>
          </p:nvPr>
        </p:nvSpPr>
        <p:spPr/>
        <p:txBody>
          <a:bodyPr/>
          <a:lstStyle/>
          <a:p>
            <a:fld id="{76E86A4C-8E40-4F87-A4F0-01A0687C5742}" type="datetimeFigureOut">
              <a:rPr lang="en-US" smtClean="0"/>
              <a:t>3/15/2020</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98739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dirty="0"/>
              <a:t>Cliquez sur l'icône pour ajouter une image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Date Placeholder 4"/>
          <p:cNvSpPr>
            <a:spLocks noGrp="1"/>
          </p:cNvSpPr>
          <p:nvPr>
            <p:ph type="dt" sz="half" idx="10"/>
          </p:nvPr>
        </p:nvSpPr>
        <p:spPr/>
        <p:txBody>
          <a:bodyPr/>
          <a:lstStyle/>
          <a:p>
            <a:fld id="{35E72C73-2D91-4E12-BA25-F0AA0C03599B}" type="datetimeFigureOut">
              <a:rPr lang="en-US" smtClean="0"/>
              <a:t>3/15/2020</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42597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theme" Target="../theme/theme1.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2BE451C3-0FF4-47C4-B829-773ADF60F88C}" type="datetimeFigureOut">
              <a:rPr lang="en-US" smtClean="0"/>
              <a:t>3/15/2020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
              </a:t>
            </a: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0105179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Lst>
  <p:hf sldNum="0" hdr="0" ftr="0" dt="0"/>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35121" y="1599007"/>
            <a:ext cx="6096000" cy="3416320"/>
          </a:xfrm>
          <a:prstGeom prst="rect">
            <a:avLst/>
          </a:prstGeom>
        </p:spPr>
        <p:txBody>
          <a:bodyPr>
            <a:spAutoFit/>
          </a:bodyPr>
          <a:lstStyle/>
          <a:p>
            <a:pPr algn="ctr"/>
            <a:r>
              <a:rPr lang="fr-FR" sz="5400" dirty="0">
                <a:solidFill>
                  <a:schemeClr val="accent2">
                    <a:lumMod val="50000"/>
                  </a:schemeClr>
                </a:solidFill>
                <a:latin typeface="Times New Roman" panose="02020603050405020304" pitchFamily="18" charset="0"/>
                <a:cs typeface="Times New Roman" panose="02020603050405020304" pitchFamily="18" charset="0"/>
              </a:rPr>
              <a:t>NOTIONS GENERALES SUR LA NEGOCIATION COMMERCIALE </a:t>
            </a:r>
          </a:p>
        </p:txBody>
      </p:sp>
    </p:spTree>
    <p:extLst>
      <p:ext uri="{BB962C8B-B14F-4D97-AF65-F5344CB8AC3E}">
        <p14:creationId xmlns:p14="http://schemas.microsoft.com/office/powerpoint/2010/main" val="11053322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2433" y="2094122"/>
            <a:ext cx="10273048" cy="4154984"/>
          </a:xfrm>
          <a:prstGeom prst="rect">
            <a:avLst/>
          </a:prstGeom>
        </p:spPr>
        <p:txBody>
          <a:bodyPr wrap="square">
            <a:spAutoFit/>
          </a:bodyPr>
          <a:lstStyle/>
          <a:p>
            <a:r>
              <a:rPr lang="fr-FR" sz="2400" dirty="0">
                <a:solidFill>
                  <a:srgbClr val="002060"/>
                </a:solidFill>
                <a:latin typeface="Times New Roman" panose="02020603050405020304" pitchFamily="18" charset="0"/>
                <a:cs typeface="Times New Roman" panose="02020603050405020304" pitchFamily="18" charset="0"/>
              </a:rPr>
              <a:t>Le Manager commercial constitue l’acteur principal de l’opération de négociation Commerciale, on peut le considérer comme le pilier de l’opération de vente il a pour mission principale l’augmentation de la vente ou du chiffre d’affaire et ce à travers les sous-missions suivantes : </a:t>
            </a:r>
          </a:p>
          <a:p>
            <a:endParaRPr lang="fr-FR" sz="2400" dirty="0">
              <a:solidFill>
                <a:srgbClr val="002060"/>
              </a:solidFill>
              <a:latin typeface="Times New Roman" panose="02020603050405020304" pitchFamily="18" charset="0"/>
              <a:cs typeface="Times New Roman" panose="02020603050405020304" pitchFamily="18" charset="0"/>
            </a:endParaRPr>
          </a:p>
          <a:p>
            <a:r>
              <a:rPr lang="fr-FR" sz="2400" dirty="0">
                <a:solidFill>
                  <a:srgbClr val="002060"/>
                </a:solidFill>
                <a:latin typeface="Times New Roman" panose="02020603050405020304" pitchFamily="18" charset="0"/>
                <a:cs typeface="Times New Roman" panose="02020603050405020304" pitchFamily="18" charset="0"/>
              </a:rPr>
              <a:t>1 – Le Manager commercial est le premier responsable de l’équipe commerciale qui est constituée de plusieurs commerciaux, il doit alors planifier, organiser, diriger et contrôler l’activité commerciale de l’entreprise et ce dès le début du recrutement des commerciaux, leurs formations, leurs explication des objectifs commerciaux de l’entreprise, leurs motivation jusqu’à l’accomplissement de leurs tâches.</a:t>
            </a:r>
          </a:p>
        </p:txBody>
      </p:sp>
      <p:sp>
        <p:nvSpPr>
          <p:cNvPr id="3" name="Rectangle 2"/>
          <p:cNvSpPr/>
          <p:nvPr/>
        </p:nvSpPr>
        <p:spPr>
          <a:xfrm>
            <a:off x="3507255" y="1428413"/>
            <a:ext cx="6487225" cy="584775"/>
          </a:xfrm>
          <a:prstGeom prst="rect">
            <a:avLst/>
          </a:prstGeom>
        </p:spPr>
        <p:txBody>
          <a:bodyPr wrap="none">
            <a:spAutoFit/>
          </a:bodyPr>
          <a:lstStyle/>
          <a:p>
            <a:r>
              <a:rPr lang="fr-FR" sz="3200" b="1" dirty="0">
                <a:solidFill>
                  <a:srgbClr val="00B050"/>
                </a:solidFill>
                <a:latin typeface="Times New Roman" panose="02020603050405020304" pitchFamily="18" charset="0"/>
                <a:cs typeface="Times New Roman" panose="02020603050405020304" pitchFamily="18" charset="0"/>
              </a:rPr>
              <a:t> </a:t>
            </a:r>
            <a:r>
              <a:rPr lang="fr-FR" sz="3200" b="1" u="sng" dirty="0">
                <a:solidFill>
                  <a:srgbClr val="0070C0"/>
                </a:solidFill>
                <a:latin typeface="Times New Roman" panose="02020603050405020304" pitchFamily="18" charset="0"/>
                <a:cs typeface="Times New Roman" panose="02020603050405020304" pitchFamily="18" charset="0"/>
              </a:rPr>
              <a:t>Missions du Manager Commercial</a:t>
            </a:r>
          </a:p>
        </p:txBody>
      </p:sp>
    </p:spTree>
    <p:extLst>
      <p:ext uri="{BB962C8B-B14F-4D97-AF65-F5344CB8AC3E}">
        <p14:creationId xmlns:p14="http://schemas.microsoft.com/office/powerpoint/2010/main" val="3048016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1527" y="1582341"/>
            <a:ext cx="10212946" cy="4832092"/>
          </a:xfrm>
          <a:prstGeom prst="rect">
            <a:avLst/>
          </a:prstGeom>
        </p:spPr>
        <p:txBody>
          <a:bodyPr wrap="square">
            <a:spAutoFit/>
          </a:bodyPr>
          <a:lstStyle/>
          <a:p>
            <a:r>
              <a:rPr lang="fr-FR" sz="2800" dirty="0">
                <a:solidFill>
                  <a:srgbClr val="002060"/>
                </a:solidFill>
                <a:latin typeface="Times New Roman" panose="02020603050405020304" pitchFamily="18" charset="0"/>
                <a:cs typeface="Times New Roman" panose="02020603050405020304" pitchFamily="18" charset="0"/>
              </a:rPr>
              <a:t>2 – Le Manager commercial doit également  assurer l’organisation du travail des commerciaux et ce en les répartissant sur le réseau de vente, et leurs fournir les ressources nécessaires à la réalisation de leurs activités.</a:t>
            </a:r>
          </a:p>
          <a:p>
            <a:endParaRPr lang="fr-FR" sz="2800" dirty="0">
              <a:solidFill>
                <a:srgbClr val="002060"/>
              </a:solidFill>
              <a:latin typeface="Times New Roman" panose="02020603050405020304" pitchFamily="18" charset="0"/>
              <a:cs typeface="Times New Roman" panose="02020603050405020304" pitchFamily="18" charset="0"/>
            </a:endParaRPr>
          </a:p>
          <a:p>
            <a:r>
              <a:rPr lang="fr-FR" sz="2800" dirty="0">
                <a:solidFill>
                  <a:srgbClr val="002060"/>
                </a:solidFill>
                <a:latin typeface="Times New Roman" panose="02020603050405020304" pitchFamily="18" charset="0"/>
                <a:cs typeface="Times New Roman" panose="02020603050405020304" pitchFamily="18" charset="0"/>
              </a:rPr>
              <a:t>3 – Le Manager Commercial doit disposer de la compétence pour pouvoir  assurer  l’animation et le coaching de son équipe de vente à travers leur implication et responsabilisation dans la réalisation des objectifs stratégiques de l’entreprise et ce par l’assurance d’un bon climat  de travail, la gestion des besoins des collaborateurs, et la résolution des conflits.</a:t>
            </a:r>
          </a:p>
        </p:txBody>
      </p:sp>
    </p:spTree>
    <p:extLst>
      <p:ext uri="{BB962C8B-B14F-4D97-AF65-F5344CB8AC3E}">
        <p14:creationId xmlns:p14="http://schemas.microsoft.com/office/powerpoint/2010/main" val="1653116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06839" y="680376"/>
            <a:ext cx="7160654" cy="1077218"/>
          </a:xfrm>
          <a:prstGeom prst="rect">
            <a:avLst/>
          </a:prstGeom>
        </p:spPr>
        <p:txBody>
          <a:bodyPr wrap="square">
            <a:spAutoFit/>
          </a:bodyPr>
          <a:lstStyle/>
          <a:p>
            <a:r>
              <a:rPr lang="fr-FR" sz="3200" b="1" i="1" u="sng" dirty="0">
                <a:solidFill>
                  <a:srgbClr val="0070C0"/>
                </a:solidFill>
                <a:latin typeface="Times New Roman" panose="02020603050405020304" pitchFamily="18" charset="0"/>
                <a:cs typeface="Times New Roman" panose="02020603050405020304" pitchFamily="18" charset="0"/>
              </a:rPr>
              <a:t>Les outils du Manager commercial</a:t>
            </a:r>
          </a:p>
          <a:p>
            <a:endParaRPr lang="fr-FR" sz="3200" b="1" i="1" u="sng" dirty="0">
              <a:solidFill>
                <a:srgbClr val="0070C0"/>
              </a:solidFill>
              <a:latin typeface="Times New Roman" panose="02020603050405020304" pitchFamily="18" charset="0"/>
              <a:cs typeface="Times New Roman" panose="02020603050405020304" pitchFamily="18" charset="0"/>
            </a:endParaRPr>
          </a:p>
        </p:txBody>
      </p:sp>
      <p:sp>
        <p:nvSpPr>
          <p:cNvPr id="3" name="Rectangle 2"/>
          <p:cNvSpPr/>
          <p:nvPr/>
        </p:nvSpPr>
        <p:spPr>
          <a:xfrm>
            <a:off x="1940416" y="2371120"/>
            <a:ext cx="9882389" cy="3708708"/>
          </a:xfrm>
          <a:prstGeom prst="rect">
            <a:avLst/>
          </a:prstGeom>
        </p:spPr>
        <p:txBody>
          <a:bodyPr wrap="square">
            <a:spAutoFit/>
          </a:bodyPr>
          <a:lstStyle/>
          <a:p>
            <a:endParaRPr lang="fr-FR" sz="1900" dirty="0"/>
          </a:p>
          <a:p>
            <a:r>
              <a:rPr lang="fr-FR" sz="2400" dirty="0">
                <a:solidFill>
                  <a:srgbClr val="002060"/>
                </a:solidFill>
                <a:latin typeface="Times New Roman" panose="02020603050405020304" pitchFamily="18" charset="0"/>
                <a:cs typeface="Times New Roman" panose="02020603050405020304" pitchFamily="18" charset="0"/>
              </a:rPr>
              <a:t>Le Manager commercial dispose de divers outils pour assurer la gestion de l’information nécessaire à son activité commerciale tels que les nouvelles technologies informatiques, la veille commerciale et ce pour assurer la collecte de l’information extérieure nécessaire à la prise de décision pertinente au bon moment.</a:t>
            </a:r>
          </a:p>
          <a:p>
            <a:r>
              <a:rPr lang="fr-FR" sz="2400" dirty="0">
                <a:solidFill>
                  <a:srgbClr val="002060"/>
                </a:solidFill>
                <a:latin typeface="Times New Roman" panose="02020603050405020304" pitchFamily="18" charset="0"/>
                <a:cs typeface="Times New Roman" panose="02020603050405020304" pitchFamily="18" charset="0"/>
              </a:rPr>
              <a:t>Le manager commercial doit aussi assurer le feed-back et la diffusion de l’information intérieure au sein de son équipe commerciale c’est -à-dire entre lui et son équipe de vente et ce, pour assurer la coopération et la collaboration entre eux.</a:t>
            </a:r>
          </a:p>
        </p:txBody>
      </p:sp>
      <p:sp>
        <p:nvSpPr>
          <p:cNvPr id="4" name="Rectangle 3"/>
          <p:cNvSpPr/>
          <p:nvPr/>
        </p:nvSpPr>
        <p:spPr>
          <a:xfrm>
            <a:off x="1940416" y="1746659"/>
            <a:ext cx="7454285" cy="584775"/>
          </a:xfrm>
          <a:prstGeom prst="rect">
            <a:avLst/>
          </a:prstGeom>
        </p:spPr>
        <p:txBody>
          <a:bodyPr wrap="none">
            <a:spAutoFit/>
          </a:bodyPr>
          <a:lstStyle/>
          <a:p>
            <a:r>
              <a:rPr lang="fr-FR" sz="3200" b="1" dirty="0">
                <a:solidFill>
                  <a:srgbClr val="0070C0"/>
                </a:solidFill>
                <a:latin typeface="Times New Roman" panose="02020603050405020304" pitchFamily="18" charset="0"/>
                <a:cs typeface="Times New Roman" panose="02020603050405020304" pitchFamily="18" charset="0"/>
              </a:rPr>
              <a:t>1 - Les outils de gestion de l’information :</a:t>
            </a:r>
          </a:p>
        </p:txBody>
      </p:sp>
    </p:spTree>
    <p:extLst>
      <p:ext uri="{BB962C8B-B14F-4D97-AF65-F5344CB8AC3E}">
        <p14:creationId xmlns:p14="http://schemas.microsoft.com/office/powerpoint/2010/main" val="27819236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90213" y="1827452"/>
            <a:ext cx="9636379" cy="1815882"/>
          </a:xfrm>
          <a:prstGeom prst="rect">
            <a:avLst/>
          </a:prstGeom>
        </p:spPr>
        <p:txBody>
          <a:bodyPr wrap="square">
            <a:spAutoFit/>
          </a:bodyPr>
          <a:lstStyle/>
          <a:p>
            <a:r>
              <a:rPr lang="fr-FR" sz="2800" dirty="0">
                <a:solidFill>
                  <a:srgbClr val="002060"/>
                </a:solidFill>
                <a:latin typeface="Times New Roman" panose="02020603050405020304" pitchFamily="18" charset="0"/>
                <a:cs typeface="Times New Roman" panose="02020603050405020304" pitchFamily="18" charset="0"/>
              </a:rPr>
              <a:t>Le Manager Commercial doit motiver et stimuler ses collaborateurs, et ce à travers les réunions, les rapports journaliers, les lettres de félicitations, formation, coaching, concours, primes… etc.</a:t>
            </a:r>
          </a:p>
        </p:txBody>
      </p:sp>
      <p:sp>
        <p:nvSpPr>
          <p:cNvPr id="3" name="Rectangle 2"/>
          <p:cNvSpPr/>
          <p:nvPr/>
        </p:nvSpPr>
        <p:spPr>
          <a:xfrm>
            <a:off x="1890213" y="926137"/>
            <a:ext cx="7688323" cy="523220"/>
          </a:xfrm>
          <a:prstGeom prst="rect">
            <a:avLst/>
          </a:prstGeom>
        </p:spPr>
        <p:txBody>
          <a:bodyPr wrap="none">
            <a:spAutoFit/>
          </a:bodyPr>
          <a:lstStyle/>
          <a:p>
            <a:r>
              <a:rPr lang="fr-FR" sz="2800" b="1" i="1" dirty="0">
                <a:solidFill>
                  <a:srgbClr val="0070C0"/>
                </a:solidFill>
                <a:latin typeface="Times New Roman" panose="02020603050405020304" pitchFamily="18" charset="0"/>
                <a:cs typeface="Times New Roman" panose="02020603050405020304" pitchFamily="18" charset="0"/>
              </a:rPr>
              <a:t>2 - Les outils d’animation de l’équipe commerciale</a:t>
            </a:r>
          </a:p>
        </p:txBody>
      </p:sp>
    </p:spTree>
    <p:extLst>
      <p:ext uri="{BB962C8B-B14F-4D97-AF65-F5344CB8AC3E}">
        <p14:creationId xmlns:p14="http://schemas.microsoft.com/office/powerpoint/2010/main" val="23612934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99675" y="1997839"/>
            <a:ext cx="9874645" cy="2677656"/>
          </a:xfrm>
          <a:prstGeom prst="rect">
            <a:avLst/>
          </a:prstGeom>
        </p:spPr>
        <p:txBody>
          <a:bodyPr wrap="square">
            <a:spAutoFit/>
          </a:bodyPr>
          <a:lstStyle/>
          <a:p>
            <a:r>
              <a:rPr lang="fr-FR" sz="2400" dirty="0">
                <a:solidFill>
                  <a:srgbClr val="002060"/>
                </a:solidFill>
                <a:latin typeface="Times New Roman" panose="02020603050405020304" pitchFamily="18" charset="0"/>
                <a:cs typeface="Times New Roman" panose="02020603050405020304" pitchFamily="18" charset="0"/>
              </a:rPr>
              <a:t>Le Manager commercial évalue l’activité commerciale afin de savoir si son équipe de vente a réalisé les objectifs commerciaux de l’entreprise et ce à travers l’utilisation des ratios de productivité, les tableaux de bord,….etc.</a:t>
            </a:r>
          </a:p>
          <a:p>
            <a:r>
              <a:rPr lang="fr-FR" sz="2400" dirty="0">
                <a:solidFill>
                  <a:srgbClr val="002060"/>
                </a:solidFill>
                <a:latin typeface="Times New Roman" panose="02020603050405020304" pitchFamily="18" charset="0"/>
                <a:cs typeface="Times New Roman" panose="02020603050405020304" pitchFamily="18" charset="0"/>
              </a:rPr>
              <a:t>En effet, le Manager commercial doit contrôler et évaluer son équipe de vente d’une manière systématique afin de procéder aux actions correctives au bon moment. C’est-à-dire, il doit réguler, corriger, trouver des solutions adéquates aux problèmes, prendre la bonne décision au moment convenable.</a:t>
            </a:r>
          </a:p>
        </p:txBody>
      </p:sp>
      <p:sp>
        <p:nvSpPr>
          <p:cNvPr id="3" name="Rectangle 2"/>
          <p:cNvSpPr/>
          <p:nvPr/>
        </p:nvSpPr>
        <p:spPr>
          <a:xfrm>
            <a:off x="2102706" y="1235229"/>
            <a:ext cx="9092554" cy="584775"/>
          </a:xfrm>
          <a:prstGeom prst="rect">
            <a:avLst/>
          </a:prstGeom>
        </p:spPr>
        <p:txBody>
          <a:bodyPr wrap="none">
            <a:spAutoFit/>
          </a:bodyPr>
          <a:lstStyle/>
          <a:p>
            <a:r>
              <a:rPr lang="fr-FR" sz="3200" b="1" i="1" dirty="0">
                <a:solidFill>
                  <a:srgbClr val="0070C0"/>
                </a:solidFill>
                <a:latin typeface="Times New Roman" panose="02020603050405020304" pitchFamily="18" charset="0"/>
                <a:cs typeface="Times New Roman" panose="02020603050405020304" pitchFamily="18" charset="0"/>
              </a:rPr>
              <a:t>3 - Les outils d’évaluation de l’activité commerciale </a:t>
            </a:r>
            <a:r>
              <a:rPr lang="fr-FR" sz="2400" dirty="0">
                <a:solidFill>
                  <a:srgbClr val="0070C0"/>
                </a:solidFill>
              </a:rPr>
              <a:t>:</a:t>
            </a:r>
          </a:p>
        </p:txBody>
      </p:sp>
    </p:spTree>
    <p:extLst>
      <p:ext uri="{BB962C8B-B14F-4D97-AF65-F5344CB8AC3E}">
        <p14:creationId xmlns:p14="http://schemas.microsoft.com/office/powerpoint/2010/main" val="33896440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9100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6994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8252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94864" y="2973877"/>
            <a:ext cx="5589992" cy="923330"/>
          </a:xfrm>
          <a:prstGeom prst="rect">
            <a:avLst/>
          </a:prstGeom>
        </p:spPr>
        <p:txBody>
          <a:bodyPr wrap="none">
            <a:spAutoFit/>
          </a:bodyPr>
          <a:lstStyle/>
          <a:p>
            <a:pPr algn="ctr"/>
            <a:r>
              <a:rPr lang="fr-FR" sz="5400" dirty="0">
                <a:solidFill>
                  <a:srgbClr val="002060"/>
                </a:solidFill>
                <a:latin typeface="Times New Roman" panose="02020603050405020304" pitchFamily="18" charset="0"/>
                <a:cs typeface="Times New Roman" panose="02020603050405020304" pitchFamily="18" charset="0"/>
              </a:rPr>
              <a:t>INTRODUCTION </a:t>
            </a:r>
          </a:p>
        </p:txBody>
      </p:sp>
    </p:spTree>
    <p:extLst>
      <p:ext uri="{BB962C8B-B14F-4D97-AF65-F5344CB8AC3E}">
        <p14:creationId xmlns:p14="http://schemas.microsoft.com/office/powerpoint/2010/main" val="5211289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149" y="1776143"/>
            <a:ext cx="9375820" cy="523220"/>
          </a:xfrm>
          <a:prstGeom prst="rect">
            <a:avLst/>
          </a:prstGeom>
        </p:spPr>
        <p:txBody>
          <a:bodyPr wrap="square">
            <a:spAutoFit/>
          </a:bodyPr>
          <a:lstStyle/>
          <a:p>
            <a:r>
              <a:rPr lang="fr-FR" sz="2800" b="1" i="1" u="sng" dirty="0">
                <a:solidFill>
                  <a:srgbClr val="0070C0"/>
                </a:solidFill>
                <a:latin typeface="Times New Roman" panose="02020603050405020304" pitchFamily="18" charset="0"/>
                <a:cs typeface="Times New Roman" panose="02020603050405020304" pitchFamily="18" charset="0"/>
              </a:rPr>
              <a:t>I - DEFINITIONS DE LA NEGOCIATION COMMERCIALE</a:t>
            </a:r>
          </a:p>
        </p:txBody>
      </p:sp>
      <p:sp>
        <p:nvSpPr>
          <p:cNvPr id="3" name="Rectangle 2"/>
          <p:cNvSpPr/>
          <p:nvPr/>
        </p:nvSpPr>
        <p:spPr>
          <a:xfrm>
            <a:off x="1990530" y="2551837"/>
            <a:ext cx="9137439" cy="2246769"/>
          </a:xfrm>
          <a:prstGeom prst="rect">
            <a:avLst/>
          </a:prstGeom>
        </p:spPr>
        <p:txBody>
          <a:bodyPr wrap="square">
            <a:spAutoFit/>
          </a:bodyPr>
          <a:lstStyle/>
          <a:p>
            <a:r>
              <a:rPr lang="fr-FR" sz="2800" dirty="0">
                <a:solidFill>
                  <a:srgbClr val="002060"/>
                </a:solidFill>
                <a:latin typeface="Times New Roman" panose="02020603050405020304" pitchFamily="18" charset="0"/>
                <a:cs typeface="Times New Roman" panose="02020603050405020304" pitchFamily="18" charset="0"/>
              </a:rPr>
              <a:t>1 - La Négociation Commerciale est une démarche de communication qui vise l’entente et les concessions mutuelles entre les deux parties pour atteindre un but commun : acheter pour la première partie qui est l’acheteur, vendre pour la deuxième partie qui est le vendeur.</a:t>
            </a:r>
          </a:p>
        </p:txBody>
      </p:sp>
    </p:spTree>
    <p:extLst>
      <p:ext uri="{BB962C8B-B14F-4D97-AF65-F5344CB8AC3E}">
        <p14:creationId xmlns:p14="http://schemas.microsoft.com/office/powerpoint/2010/main" val="8106224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84101" y="1443841"/>
            <a:ext cx="10406129" cy="3108543"/>
          </a:xfrm>
          <a:prstGeom prst="rect">
            <a:avLst/>
          </a:prstGeom>
        </p:spPr>
        <p:txBody>
          <a:bodyPr wrap="square">
            <a:spAutoFit/>
          </a:bodyPr>
          <a:lstStyle/>
          <a:p>
            <a:r>
              <a:rPr lang="fr-FR" sz="2800" dirty="0">
                <a:solidFill>
                  <a:srgbClr val="002060"/>
                </a:solidFill>
                <a:latin typeface="Times New Roman" panose="02020603050405020304" pitchFamily="18" charset="0"/>
                <a:cs typeface="Times New Roman" panose="02020603050405020304" pitchFamily="18" charset="0"/>
              </a:rPr>
              <a:t>2 - La négociation Commerciale est un ensemble des démarches et des processus de communication ayant pour but de confronter les positions, points de vue, intérêts et attentes, dans le but de parvenir à un accord entre les parties concernées. Par extension, la négociation fait partie du quotidien. Elle est présente partout, dans la vie personnelle comme dans la vie professionnelle. Elle est aussi un pivot de la sphère politique et diplomatique à l’échelle nationale et internationale.</a:t>
            </a:r>
          </a:p>
        </p:txBody>
      </p:sp>
    </p:spTree>
    <p:extLst>
      <p:ext uri="{BB962C8B-B14F-4D97-AF65-F5344CB8AC3E}">
        <p14:creationId xmlns:p14="http://schemas.microsoft.com/office/powerpoint/2010/main" val="3896487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0720" y="1927314"/>
            <a:ext cx="9418750" cy="2308324"/>
          </a:xfrm>
          <a:prstGeom prst="rect">
            <a:avLst/>
          </a:prstGeom>
        </p:spPr>
        <p:txBody>
          <a:bodyPr wrap="square">
            <a:spAutoFit/>
          </a:bodyPr>
          <a:lstStyle/>
          <a:p>
            <a:r>
              <a:rPr lang="fr-FR" sz="3600" dirty="0">
                <a:solidFill>
                  <a:srgbClr val="002060"/>
                </a:solidFill>
                <a:latin typeface="Times New Roman" panose="02020603050405020304" pitchFamily="18" charset="0"/>
                <a:cs typeface="Times New Roman" panose="02020603050405020304" pitchFamily="18" charset="0"/>
              </a:rPr>
              <a:t>3 - Selon la définition du dictionnaire le Petit Robert (1991) la définit comme étant une « série de démarches qu’on entreprend pour parvenir à un accord, pour conclure une affaire ».  </a:t>
            </a:r>
          </a:p>
        </p:txBody>
      </p:sp>
    </p:spTree>
    <p:extLst>
      <p:ext uri="{BB962C8B-B14F-4D97-AF65-F5344CB8AC3E}">
        <p14:creationId xmlns:p14="http://schemas.microsoft.com/office/powerpoint/2010/main" val="23718934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8749" y="1923941"/>
            <a:ext cx="9843752" cy="2677656"/>
          </a:xfrm>
          <a:prstGeom prst="rect">
            <a:avLst/>
          </a:prstGeom>
        </p:spPr>
        <p:txBody>
          <a:bodyPr wrap="square">
            <a:spAutoFit/>
          </a:bodyPr>
          <a:lstStyle/>
          <a:p>
            <a:r>
              <a:rPr lang="fr-FR" sz="2800" dirty="0">
                <a:solidFill>
                  <a:srgbClr val="002060"/>
                </a:solidFill>
                <a:latin typeface="Times New Roman" panose="02020603050405020304" pitchFamily="18" charset="0"/>
                <a:cs typeface="Times New Roman" panose="02020603050405020304" pitchFamily="18" charset="0"/>
              </a:rPr>
              <a:t>4 - Selon Henry Kissinger « La négociation est le processus qui combine des positions conflictuelles dans une position </a:t>
            </a:r>
          </a:p>
          <a:p>
            <a:r>
              <a:rPr lang="fr-FR" sz="2800" dirty="0">
                <a:solidFill>
                  <a:srgbClr val="002060"/>
                </a:solidFill>
                <a:latin typeface="Times New Roman" panose="02020603050405020304" pitchFamily="18" charset="0"/>
                <a:cs typeface="Times New Roman" panose="02020603050405020304" pitchFamily="18" charset="0"/>
              </a:rPr>
              <a:t>commune ». La négociation arrive quand il y a conflit ou désaccord. Elle débute donc quand l’un ou l’autre des parties, ou les deux ne sont pas d’accord sur la décision ou les moyens à utiliser pour arriver à un résultat désiré</a:t>
            </a:r>
            <a:r>
              <a:rPr lang="fr-FR" sz="2800" dirty="0">
                <a:solidFill>
                  <a:srgbClr val="002060"/>
                </a:solidFill>
              </a:rPr>
              <a:t>.</a:t>
            </a:r>
          </a:p>
        </p:txBody>
      </p:sp>
    </p:spTree>
    <p:extLst>
      <p:ext uri="{BB962C8B-B14F-4D97-AF65-F5344CB8AC3E}">
        <p14:creationId xmlns:p14="http://schemas.microsoft.com/office/powerpoint/2010/main" val="13445988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34354" y="2085029"/>
            <a:ext cx="10024057" cy="1815882"/>
          </a:xfrm>
          <a:prstGeom prst="rect">
            <a:avLst/>
          </a:prstGeom>
        </p:spPr>
        <p:txBody>
          <a:bodyPr wrap="square">
            <a:spAutoFit/>
          </a:bodyPr>
          <a:lstStyle/>
          <a:p>
            <a:r>
              <a:rPr lang="fr-FR" sz="2800" dirty="0">
                <a:solidFill>
                  <a:srgbClr val="002060"/>
                </a:solidFill>
                <a:latin typeface="Times New Roman" panose="02020603050405020304" pitchFamily="18" charset="0"/>
                <a:cs typeface="Times New Roman" panose="02020603050405020304" pitchFamily="18" charset="0"/>
              </a:rPr>
              <a:t>5 - La négociation commerciale est au cœur des techniques de vente. C’est le temps fort de l’entretien de vente. Le négociateur doit disposer de finesse et de professionnalisme pour atteindre son objectif : la vente. </a:t>
            </a:r>
          </a:p>
        </p:txBody>
      </p:sp>
    </p:spTree>
    <p:extLst>
      <p:ext uri="{BB962C8B-B14F-4D97-AF65-F5344CB8AC3E}">
        <p14:creationId xmlns:p14="http://schemas.microsoft.com/office/powerpoint/2010/main" val="38065865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75268" y="1901144"/>
            <a:ext cx="9547538" cy="3416320"/>
          </a:xfrm>
          <a:prstGeom prst="rect">
            <a:avLst/>
          </a:prstGeom>
        </p:spPr>
        <p:txBody>
          <a:bodyPr wrap="square">
            <a:spAutoFit/>
          </a:bodyPr>
          <a:lstStyle/>
          <a:p>
            <a:r>
              <a:rPr lang="fr-FR" sz="2400" dirty="0">
                <a:solidFill>
                  <a:srgbClr val="002060"/>
                </a:solidFill>
                <a:latin typeface="Times New Roman" panose="02020603050405020304" pitchFamily="18" charset="0"/>
                <a:cs typeface="Times New Roman" panose="02020603050405020304" pitchFamily="18" charset="0"/>
              </a:rPr>
              <a:t>6 - La négociation est un art qui se travaille. Que ce soit pour conclure un contrat ou convaincre un client, il est impératif de connaître les techniques de base de la négociation. Le responsable commercial doit bien préparer son entretien commercial, ses outils de négociation, ses arguments pour convaincre,  d’être bien concentré,  de maîtriser la négociation en se basant sur un rapport de force bien préparé et déterminé, de ne pas être déstabilisé  et de préparer et anticiper les objections de l’acheteur pour apporter des réponses adéquates et convenables et pouvoir enfin atteindre l’objectif final qui est la vente de son produit ou service.</a:t>
            </a:r>
          </a:p>
        </p:txBody>
      </p:sp>
    </p:spTree>
    <p:extLst>
      <p:ext uri="{BB962C8B-B14F-4D97-AF65-F5344CB8AC3E}">
        <p14:creationId xmlns:p14="http://schemas.microsoft.com/office/powerpoint/2010/main" val="1626239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49509" y="1896629"/>
            <a:ext cx="8980868" cy="3108543"/>
          </a:xfrm>
          <a:prstGeom prst="rect">
            <a:avLst/>
          </a:prstGeom>
        </p:spPr>
        <p:txBody>
          <a:bodyPr wrap="square">
            <a:spAutoFit/>
          </a:bodyPr>
          <a:lstStyle/>
          <a:p>
            <a:endParaRPr lang="fr-FR" sz="2800" dirty="0"/>
          </a:p>
          <a:p>
            <a:r>
              <a:rPr lang="fr-FR" sz="2800" dirty="0">
                <a:solidFill>
                  <a:srgbClr val="002060"/>
                </a:solidFill>
                <a:latin typeface="Times New Roman" panose="02020603050405020304" pitchFamily="18" charset="0"/>
                <a:cs typeface="Times New Roman" panose="02020603050405020304" pitchFamily="18" charset="0"/>
              </a:rPr>
              <a:t>Le management commercial est le fait de diriger l’équipe commerciale et l’adapter aux objectifs de l’entreprise et ce à travers l’encadrement, le coaching et la motivation de l’équipe commerciale. Le management commercial est l’ensemble des techniques qui visent à orienter la politique de vente.</a:t>
            </a:r>
          </a:p>
        </p:txBody>
      </p:sp>
      <p:sp>
        <p:nvSpPr>
          <p:cNvPr id="3" name="Rectangle 2"/>
          <p:cNvSpPr/>
          <p:nvPr/>
        </p:nvSpPr>
        <p:spPr>
          <a:xfrm>
            <a:off x="2249509" y="1562468"/>
            <a:ext cx="8620260" cy="523220"/>
          </a:xfrm>
          <a:prstGeom prst="rect">
            <a:avLst/>
          </a:prstGeom>
        </p:spPr>
        <p:txBody>
          <a:bodyPr wrap="square">
            <a:spAutoFit/>
          </a:bodyPr>
          <a:lstStyle/>
          <a:p>
            <a:r>
              <a:rPr lang="fr-FR" sz="2800" b="1" i="1" u="sng" dirty="0">
                <a:solidFill>
                  <a:srgbClr val="0070C0"/>
                </a:solidFill>
                <a:latin typeface="Times New Roman" panose="02020603050405020304" pitchFamily="18" charset="0"/>
                <a:cs typeface="Times New Roman" panose="02020603050405020304" pitchFamily="18" charset="0"/>
              </a:rPr>
              <a:t>DEFINITION DU MANAGEMENT COMMERCIAL</a:t>
            </a:r>
          </a:p>
        </p:txBody>
      </p:sp>
    </p:spTree>
    <p:extLst>
      <p:ext uri="{BB962C8B-B14F-4D97-AF65-F5344CB8AC3E}">
        <p14:creationId xmlns:p14="http://schemas.microsoft.com/office/powerpoint/2010/main" val="3502400221"/>
      </p:ext>
    </p:extLst>
  </p:cSld>
  <p:clrMapOvr>
    <a:masterClrMapping/>
  </p:clrMapOvr>
</p:sld>
</file>

<file path=ppt/theme/theme1.xml><?xml version="1.0" encoding="utf-8"?>
<a:theme xmlns:a="http://schemas.openxmlformats.org/drawingml/2006/main" name="Brin">
  <a:themeElements>
    <a:clrScheme name="Brin">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Brin">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rin">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277</TotalTime>
  <Words>844</Words>
  <Application>Microsoft Office PowerPoint</Application>
  <PresentationFormat>Widescreen</PresentationFormat>
  <Paragraphs>30</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Brin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USER</dc:creator>
  <cp:keywords>cours</cp:keywords>
  <cp:lastModifiedBy>Unknown User</cp:lastModifiedBy>
  <cp:revision>27</cp:revision>
  <dcterms:created xsi:type="dcterms:W3CDTF">2020-01-29T16:58:06Z</dcterms:created>
  <dcterms:modified xsi:type="dcterms:W3CDTF">2020-03-15T20:01:09Z</dcterms:modified>
</cp:coreProperties>
</file>